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65" r:id="rId4"/>
    <p:sldId id="327" r:id="rId5"/>
    <p:sldId id="294" r:id="rId6"/>
    <p:sldId id="283" r:id="rId7"/>
    <p:sldId id="328" r:id="rId8"/>
    <p:sldId id="295" r:id="rId9"/>
    <p:sldId id="284" r:id="rId10"/>
    <p:sldId id="285" r:id="rId11"/>
    <p:sldId id="286" r:id="rId12"/>
    <p:sldId id="329" r:id="rId13"/>
    <p:sldId id="330" r:id="rId14"/>
    <p:sldId id="331" r:id="rId15"/>
    <p:sldId id="287" r:id="rId16"/>
    <p:sldId id="332" r:id="rId17"/>
    <p:sldId id="333" r:id="rId18"/>
    <p:sldId id="334" r:id="rId19"/>
    <p:sldId id="335" r:id="rId20"/>
    <p:sldId id="336" r:id="rId21"/>
    <p:sldId id="337" r:id="rId22"/>
    <p:sldId id="312" r:id="rId23"/>
    <p:sldId id="313" r:id="rId24"/>
    <p:sldId id="340" r:id="rId25"/>
    <p:sldId id="343" r:id="rId26"/>
    <p:sldId id="344" r:id="rId27"/>
    <p:sldId id="345" r:id="rId28"/>
    <p:sldId id="341" r:id="rId29"/>
    <p:sldId id="342" r:id="rId30"/>
    <p:sldId id="280" r:id="rId31"/>
    <p:sldId id="318" r:id="rId32"/>
    <p:sldId id="338" r:id="rId33"/>
    <p:sldId id="339" r:id="rId34"/>
    <p:sldId id="319" r:id="rId35"/>
    <p:sldId id="320" r:id="rId36"/>
    <p:sldId id="321" r:id="rId37"/>
    <p:sldId id="281" r:id="rId38"/>
    <p:sldId id="282" r:id="rId39"/>
    <p:sldId id="32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485" autoAdjust="0"/>
  </p:normalViewPr>
  <p:slideViewPr>
    <p:cSldViewPr snapToGrid="0">
      <p:cViewPr>
        <p:scale>
          <a:sx n="50" d="100"/>
          <a:sy n="50" d="100"/>
        </p:scale>
        <p:origin x="-1488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CABAD-A2C3-4A1A-BFDF-0D534B828E17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3870-958F-4E94-80E3-62895069C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1EAD-2908-433A-AC71-27D5C83C2235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DCE72-D28D-42E6-AC30-AE9CB956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08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7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45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34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4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5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9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smtClean="0"/>
              <a:t>- Các</a:t>
            </a:r>
            <a:r>
              <a:rPr lang="en-US" b="1" baseline="0" smtClean="0"/>
              <a:t> hệ thống hiện tại phân hóa theo 2 hướng: tương tác với giáo viên hướng dẫn hoặc tự luyện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9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mtClean="0"/>
              <a:t>- Các</a:t>
            </a:r>
            <a:r>
              <a:rPr lang="en-US" b="1" baseline="0" smtClean="0"/>
              <a:t> hệ thống hiện tại phân hóa theo 2 hướng: tương tác với giáo viên hướng dẫn hoặc tự luyện</a:t>
            </a:r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Kết</a:t>
            </a:r>
            <a:r>
              <a:rPr lang="en-US" b="1" baseline="0" smtClean="0"/>
              <a:t> hợp hai hướng ứng dụng: vừa học tương tác với giáo viê hướng dẫn + tự rèn luyện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9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TOPICA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1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8073B-DFA1-4515-B735-75655EBD01B7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248F-FEB7-43CC-9E32-16B54BDC2075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A9432-3AE4-4340-9F4F-B4833A920A90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99B2-AA90-43FA-9D7B-EEF979746AFB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42ED-F31D-427B-994F-20245423974A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AD82-D263-4817-9B4B-A331F517DE3E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5933-1F76-41D8-BF48-C8DDB17D4DAA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815A-34E0-411D-8D3D-11DCE542263D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BB6E-C079-4370-B5E5-54508ECB6E4F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155366-577B-4E16-B852-82D7CB2CDAF1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6B31-BF21-45E6-8619-F08ACB63DCC5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CEA1C59-39AE-4F1D-A47A-1B78DBA54682}" type="datetime1">
              <a:rPr lang="en-US" smtClean="0"/>
              <a:t>12/30/2016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2.vsdx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1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3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igbluebutton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claptrinh365.blogspot.com/2014/03/mo-hinh-mvc.html" TargetMode="External"/><Relationship Id="rId5" Type="http://schemas.openxmlformats.org/officeDocument/2006/relationships/hyperlink" Target="http://www.developersbook.com/spring/spring-tutorials/spring-tutorials.php" TargetMode="External"/><Relationship Id="rId4" Type="http://schemas.openxmlformats.org/officeDocument/2006/relationships/hyperlink" Target="https://vi.wikipedia.org/wiki/Spring_Framework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81018"/>
            <a:ext cx="10058400" cy="17440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smtClean="0">
                <a:latin typeface="Segoe UI" panose="020B0502040204020203" pitchFamily="34" charset="0"/>
                <a:cs typeface="Segoe UI" panose="020B0502040204020203" pitchFamily="34" charset="0"/>
              </a:rPr>
              <a:t>XÂY DỰNG HỆ THỐNG</a:t>
            </a:r>
            <a:br>
              <a:rPr lang="en-US" sz="4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smtClean="0">
                <a:latin typeface="Segoe UI" panose="020B0502040204020203" pitchFamily="34" charset="0"/>
                <a:cs typeface="Segoe UI" panose="020B0502040204020203" pitchFamily="34" charset="0"/>
              </a:rPr>
              <a:t>HỌC TIẾNG ANH TRỰC TUYẾN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910732"/>
            <a:ext cx="10058400" cy="13757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Gvhd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PHẠM THI VƯƠNG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SVTH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NGUYỄN VIẾT Danh – 12520053</a:t>
            </a: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  ĐỖ HOÀNG PHƯƠNG – 12520324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204954"/>
            <a:ext cx="67064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</a:t>
            </a:r>
            <a:r>
              <a:rPr lang="vi-V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ƯỜNG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ĐẠI HỌC CÔNG NGHỆ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THÔNG TIN</a:t>
            </a:r>
          </a:p>
          <a:p>
            <a:pPr>
              <a:lnSpc>
                <a:spcPts val="27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KHOA CÔNG NGHỆ PHẦN MỀM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79" y="2027019"/>
            <a:ext cx="6706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KHÓA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LUẬN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39074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0914" y="2038142"/>
            <a:ext cx="4569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Các tính năng của lớp học ảo hạn chế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0915" y="2978510"/>
            <a:ext cx="4569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Chưa </a:t>
            </a: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chú trọng tính năng giúp người dùng tự luyện tiếng Anh </a:t>
            </a: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giao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tiếp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19174" y="1916597"/>
            <a:ext cx="5476875" cy="36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9640" y="1932304"/>
            <a:ext cx="4569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Giúp học sinh tự rèn luyện tiếng Anh, chương trình bám sát sách giáo khoa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9640" y="3182439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tương tác chưa cao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919162" y="1932304"/>
            <a:ext cx="5424488" cy="3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5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9640" y="2275204"/>
            <a:ext cx="4569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Học qua video, giúp người học đỡ chán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9640" y="3182439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tương tác chưa cao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t="14581"/>
          <a:stretch/>
        </p:blipFill>
        <p:spPr bwMode="auto">
          <a:xfrm>
            <a:off x="820737" y="1932304"/>
            <a:ext cx="5789613" cy="2868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08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9640" y="2275204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Vừa học vừa giải trí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9640" y="3182439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tương tác chưa cao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http://studymovie.net/Cms_Data/Contents/admin/Media/Banner/Huong-dan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70" y="3633924"/>
            <a:ext cx="4420870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LSA_hoc_tieng_anh_noi_tieng_Anh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1" y="1943056"/>
            <a:ext cx="3231515" cy="277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1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thiệu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về E-learning, lớp học ảo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Kết quả hình ảnh cho e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945352"/>
            <a:ext cx="5413375" cy="30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virtual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06" y="1847850"/>
            <a:ext cx="575484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894" y="5122902"/>
            <a:ext cx="1823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E-learning</a:t>
            </a:r>
            <a:endParaRPr lang="en-US" sz="3000"/>
          </a:p>
        </p:txBody>
      </p:sp>
      <p:sp>
        <p:nvSpPr>
          <p:cNvPr id="8" name="TextBox 7"/>
          <p:cNvSpPr txBox="1"/>
          <p:nvPr/>
        </p:nvSpPr>
        <p:spPr>
          <a:xfrm>
            <a:off x="8115690" y="5180052"/>
            <a:ext cx="2004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Lớp học ảo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91418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Giới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thiệu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về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BigBlueButton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sz="3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Là hệ thống web hội nghị, học trực tuyến mã nguồn mở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Cho phép chia </a:t>
            </a: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sẻ thời gian thực của âm thanh, video</a:t>
            </a: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trình chiếu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 loại người dùng: người xem và người điều hành</a:t>
            </a:r>
            <a:endParaRPr lang="en-US" sz="3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Kiến trúc BigBlueButton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Architecture Overvie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000249"/>
            <a:ext cx="7380922" cy="4165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4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công nghệ WebRTC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Là một tập hợp các hàm lập trình dùng cho việc liên lạc thời gian thực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BigBlueButton là hệ thống được phát triển dựa trên WebRTC</a:t>
            </a:r>
            <a:endParaRPr lang="en-US" sz="3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thiệu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Spring Framework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2627" y="1891982"/>
            <a:ext cx="8428673" cy="42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Spring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MVC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447" y="1819592"/>
            <a:ext cx="5239703" cy="40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7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Nội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dung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endParaRPr 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Giới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thiệu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tài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Phân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tích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thiết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kế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công nghệ được sử dụng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Kết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luận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Tài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liệu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tham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khảo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Demo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Spring Web MVC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65692" y="1969452"/>
            <a:ext cx="6664008" cy="38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</a:t>
            </a:r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thiệu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Speech API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Speech API định nghĩa một bộ JavaScript API cho phép các nhà phát triển web có thể tích hợp công nghệ nhận diện giọng nói vào các trang web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Sử dụng </a:t>
            </a:r>
            <a:r>
              <a:rPr lang="en-US" sz="3000" b="1">
                <a:latin typeface="Segoe UI Light" panose="020B0502040204020203" pitchFamily="34" charset="0"/>
                <a:cs typeface="Segoe UI Light" panose="020B0502040204020203" pitchFamily="34" charset="0"/>
              </a:rPr>
              <a:t>SpeechRecognition </a:t>
            </a:r>
            <a:r>
              <a:rPr lang="en-US" sz="3000" b="1">
                <a:latin typeface="Segoe UI Light" panose="020B0502040204020203" pitchFamily="34" charset="0"/>
                <a:cs typeface="Segoe UI Light" panose="020B0502040204020203" pitchFamily="34" charset="0"/>
              </a:rPr>
              <a:t>Interface 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để nhận diện giọng nói.</a:t>
            </a:r>
            <a:endParaRPr lang="en-US" sz="30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8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PHÂN TÍCH - THIẾT KẾ</a:t>
            </a:r>
            <a:b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HỆ THỐNG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Chức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năng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chính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23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6352"/>
              </p:ext>
            </p:extLst>
          </p:nvPr>
        </p:nvGraphicFramePr>
        <p:xfrm>
          <a:off x="5845806" y="571500"/>
          <a:ext cx="6089020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4" imgW="7258032" imgH="6686681" progId="Visio.Drawing.15">
                  <p:embed/>
                </p:oleObj>
              </mc:Choice>
              <mc:Fallback>
                <p:oleObj name="Visio" r:id="rId4" imgW="7258032" imgH="668668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806" y="571500"/>
                        <a:ext cx="6089020" cy="561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471723"/>
              </p:ext>
            </p:extLst>
          </p:nvPr>
        </p:nvGraphicFramePr>
        <p:xfrm>
          <a:off x="457200" y="2381250"/>
          <a:ext cx="497205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6" imgW="4972028" imgH="3371719" progId="Visio.Drawing.15">
                  <p:embed/>
                </p:oleObj>
              </mc:Choice>
              <mc:Fallback>
                <p:oleObj name="Visio" r:id="rId6" imgW="4972028" imgH="337171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81250"/>
                        <a:ext cx="4972050" cy="337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4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Chức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năng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chính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24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35713"/>
              </p:ext>
            </p:extLst>
          </p:nvPr>
        </p:nvGraphicFramePr>
        <p:xfrm>
          <a:off x="3571875" y="1943100"/>
          <a:ext cx="5048250" cy="421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Visio" r:id="rId4" imgW="4857917" imgH="4057834" progId="Visio.Drawing.15">
                  <p:embed/>
                </p:oleObj>
              </mc:Choice>
              <mc:Fallback>
                <p:oleObj name="Visio" r:id="rId4" imgW="4857917" imgH="40578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1943100"/>
                        <a:ext cx="5048250" cy="42167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Sơ đồ dữ liệu mức logic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237832"/>
              </p:ext>
            </p:extLst>
          </p:nvPr>
        </p:nvGraphicFramePr>
        <p:xfrm>
          <a:off x="2190749" y="2019300"/>
          <a:ext cx="8340397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5915231" imgH="2647766" progId="Visio.Drawing.15">
                  <p:embed/>
                </p:oleObj>
              </mc:Choice>
              <mc:Fallback>
                <p:oleObj name="Visio" r:id="rId3" imgW="5915231" imgH="264776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49" y="2019300"/>
                        <a:ext cx="8340397" cy="3714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988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thể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40543"/>
              </p:ext>
            </p:extLst>
          </p:nvPr>
        </p:nvGraphicFramePr>
        <p:xfrm>
          <a:off x="3096655" y="1900780"/>
          <a:ext cx="5998690" cy="421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Visio" r:id="rId3" imgW="4514743" imgH="3172022" progId="Visio.Drawing.15">
                  <p:embed/>
                </p:oleObj>
              </mc:Choice>
              <mc:Fallback>
                <p:oleObj name="Visio" r:id="rId3" imgW="4514743" imgH="317202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655" y="1900780"/>
                        <a:ext cx="5998690" cy="4214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603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Mô hình triển khai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23487"/>
              </p:ext>
            </p:extLst>
          </p:nvPr>
        </p:nvGraphicFramePr>
        <p:xfrm>
          <a:off x="3495675" y="1869255"/>
          <a:ext cx="5200650" cy="418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Visio" r:id="rId3" imgW="4514743" imgH="3629012" progId="Visio.Drawing.15">
                  <p:embed/>
                </p:oleObj>
              </mc:Choice>
              <mc:Fallback>
                <p:oleObj name="Visio" r:id="rId3" imgW="4514743" imgH="362901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869255"/>
                        <a:ext cx="5200650" cy="4186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14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Một giao diện chính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C:\Users\Danh\Pictures\Screenshots\Screenshot (5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77" y="2138996"/>
            <a:ext cx="8009573" cy="3937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15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giao diện chính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C:\Users\Danh\Pictures\Screenshots\Screenshot (5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27" y="2216783"/>
            <a:ext cx="8028623" cy="4069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9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GIỚI THIỆU ĐỀ TÀI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KẾT LUẬN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Kết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quả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đạt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</a:t>
            </a:r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ược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65477"/>
            <a:ext cx="10058400" cy="4023360"/>
          </a:xfrm>
        </p:spPr>
        <p:txBody>
          <a:bodyPr>
            <a:noAutofit/>
          </a:bodyPr>
          <a:lstStyle/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Tìm hiểu nhu cầu học tiếng Anh giao tiếp của người dùng, khảo sát các hệ thống liên quan và phát biểu vấn đề.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Xác định phạm vi thực hiện, đối tượng của đề tài.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Tìm hiểu các cơ sở lý thuyết phục vụ cho việc xây dựng hệ thống (khái niệm về E-learning, lớp học ảo). Xác định được các yếu tố cần thiết cho một lớp học tiếng Anh giao tiếp truyền thống để ánh xạ qua lớp học ảo.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Phân tích các yêu cầu của hệ </a:t>
            </a: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Kết quả đạt đ</a:t>
            </a:r>
            <a:r>
              <a:rPr lang="vi-VN">
                <a:latin typeface="Segoe UI Light" panose="020B0502040204020203" pitchFamily="34" charset="0"/>
                <a:cs typeface="Segoe UI Light" panose="020B0502040204020203" pitchFamily="34" charset="0"/>
              </a:rPr>
              <a:t>ược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Thiết kế giao diện và CSDL cho hệ thống.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vi-VN" sz="2600">
                <a:latin typeface="Segoe UI Light" panose="020B0502040204020203" pitchFamily="34" charset="0"/>
                <a:cs typeface="Segoe UI Light" panose="020B0502040204020203" pitchFamily="34" charset="0"/>
              </a:rPr>
              <a:t>Tìm hiểu các công nghệ cần thiết, phục vụ cho quá trình xây dựng hệ thống</a:t>
            </a: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vi-VN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Hiện </a:t>
            </a:r>
            <a:r>
              <a:rPr lang="vi-VN" sz="2600">
                <a:latin typeface="Segoe UI Light" panose="020B0502040204020203" pitchFamily="34" charset="0"/>
                <a:cs typeface="Segoe UI Light" panose="020B0502040204020203" pitchFamily="34" charset="0"/>
              </a:rPr>
              <a:t>thực phân hệ lớp học ảo với các chức năng: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vi-VN" sz="24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Gọi </a:t>
            </a:r>
            <a:r>
              <a:rPr lang="vi-VN" sz="2400">
                <a:latin typeface="Segoe UI Light" panose="020B0502040204020203" pitchFamily="34" charset="0"/>
                <a:cs typeface="Segoe UI Light" panose="020B0502040204020203" pitchFamily="34" charset="0"/>
              </a:rPr>
              <a:t>thoại (audio, video).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vi-VN" sz="24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Trò </a:t>
            </a:r>
            <a:r>
              <a:rPr lang="vi-VN" sz="2400">
                <a:latin typeface="Segoe UI Light" panose="020B0502040204020203" pitchFamily="34" charset="0"/>
                <a:cs typeface="Segoe UI Light" panose="020B0502040204020203" pitchFamily="34" charset="0"/>
              </a:rPr>
              <a:t>chuyện (trò chuyện nhóm, trò chuyện riêng)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vi-VN" sz="24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Thuyết </a:t>
            </a:r>
            <a:r>
              <a:rPr lang="vi-VN" sz="2400">
                <a:latin typeface="Segoe UI Light" panose="020B0502040204020203" pitchFamily="34" charset="0"/>
                <a:cs typeface="Segoe UI Light" panose="020B0502040204020203" pitchFamily="34" charset="0"/>
              </a:rPr>
              <a:t>trình: tải lên tệp trình chiếu, thay đổi tệp trình chiếu, xin/ cho phép phát biểu, cho phép/ ngắt quyền thuyết trình, vẽ hình cơ bản (hình tròn, hình vuông, hình tam giác, đường thẳng, xóa hình, chọn độ đậm nhạt của đường).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5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Kết quả đạt đ</a:t>
            </a:r>
            <a:r>
              <a:rPr lang="vi-VN">
                <a:latin typeface="Segoe UI Light" panose="020B0502040204020203" pitchFamily="34" charset="0"/>
                <a:cs typeface="Segoe UI Light" panose="020B0502040204020203" pitchFamily="34" charset="0"/>
              </a:rPr>
              <a:t>ược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Hiện thực phân hệ luyện phát âm với các chức năng: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Nhận diện đọc đúng từ.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Nhận diện đọc đúng âm từ khóa.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Hiện thực phân hệ quản lý với các chức năng: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tài khoản.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bài viết kinh nghiệm.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học liệu.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Kiểm duyệt thông tin.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phân quyền.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31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Hạn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chế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34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Chưa thêm, bớt được chức năng theo ý muốn trong BigBlueButton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Chức năng luyện phát âm chưa thật sự hoạt động đúng theo yêu cầu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Chưa kiểm thử giới hạn tải của hệ thống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</a:t>
            </a:r>
            <a:r>
              <a:rPr lang="vi-V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ướng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phát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triển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Hoàn thiện các chức năng còn thiếu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Làm chủ hệ thống BigBlueButton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Kiểm thử khả năng chịu tải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Phát triển thành hệ thống E-learning chuyên biệt cho học tiếng Anh giao tiếp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Tài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liệu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khảo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36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/>
              <a:t>[1] BigBlueButton Inc. BigBlueButton, </a:t>
            </a:r>
            <a:r>
              <a:rPr lang="en-US" sz="2800" u="sng">
                <a:hlinkClick r:id="rId3"/>
              </a:rPr>
              <a:t>http://docs.bigbluebutton.org/</a:t>
            </a:r>
            <a:r>
              <a:rPr lang="en-US" sz="2800"/>
              <a:t> </a:t>
            </a:r>
          </a:p>
          <a:p>
            <a:r>
              <a:rPr lang="en-US" sz="2800"/>
              <a:t>[2] Wikipedia, Spring Framework, </a:t>
            </a:r>
            <a:r>
              <a:rPr lang="en-US" sz="2800" u="sng">
                <a:hlinkClick r:id="rId4"/>
              </a:rPr>
              <a:t>https://vi.wikipedia.org/wiki/Spring_Framework</a:t>
            </a:r>
            <a:r>
              <a:rPr lang="en-US" sz="2800" u="sng"/>
              <a:t> </a:t>
            </a:r>
            <a:endParaRPr lang="en-US" sz="2800"/>
          </a:p>
          <a:p>
            <a:r>
              <a:rPr lang="en-US" sz="2800"/>
              <a:t>[3] Spring Framework Tutorials, </a:t>
            </a:r>
            <a:r>
              <a:rPr lang="en-US" sz="2800" u="sng">
                <a:hlinkClick r:id="rId5"/>
              </a:rPr>
              <a:t>http://www.developersbook.com/spring/spring-tutorials/spring-tutorials.php</a:t>
            </a:r>
            <a:r>
              <a:rPr lang="en-US" sz="2800" u="sng"/>
              <a:t> </a:t>
            </a:r>
            <a:endParaRPr lang="en-US" sz="2800"/>
          </a:p>
          <a:p>
            <a:r>
              <a:rPr lang="en-US" sz="2800"/>
              <a:t>[4] Mô hình MVC?, </a:t>
            </a:r>
            <a:r>
              <a:rPr lang="en-US" sz="2800" u="sng">
                <a:hlinkClick r:id="rId6"/>
              </a:rPr>
              <a:t>http://hoclaptrinh365.blogspot.com/2014/03/mo-hinh-mvc.html</a:t>
            </a:r>
            <a:r>
              <a:rPr lang="en-US" sz="2800" u="sng"/>
              <a:t> </a:t>
            </a:r>
            <a:endParaRPr 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550434" cy="3566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CẢM </a:t>
            </a:r>
            <a:r>
              <a:rPr lang="vi-VN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ƠN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 QUÝ THẦY CÔ VÀ CÁC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BẠN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ĐÃ CHÚ 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Ý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LẮNG NGHE!</a:t>
            </a:r>
            <a:endParaRPr lang="en-US" sz="5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Đặt vấn đề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/>
              <a:t>Kỹ năng giao tiếp tiếng Anh của sinh viên hiện nay ra sao?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4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Đặt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vấn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1850571"/>
            <a:ext cx="4343400" cy="4343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9829" y="2728530"/>
            <a:ext cx="59871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Không giao tiếp được</a:t>
            </a:r>
            <a:endParaRPr lang="en-US" sz="2200" smtClean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Kỹ </a:t>
            </a: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năng nghe – </a:t>
            </a: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nói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kém</a:t>
            </a:r>
            <a:endParaRPr lang="en-US" sz="2200" smtClean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Ngại nói</a:t>
            </a: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Bận rộn với công việc nên không có thời gian học tiếng Anh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Đặt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vấn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5050" y="2476500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 rotWithShape="1">
          <a:blip r:embed="rId3"/>
          <a:srcRect t="14823" b="2224"/>
          <a:stretch/>
        </p:blipFill>
        <p:spPr bwMode="auto">
          <a:xfrm>
            <a:off x="295592" y="2004376"/>
            <a:ext cx="4476115" cy="2087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266825" y="3648075"/>
            <a:ext cx="4476750" cy="251650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481762" y="2033587"/>
            <a:ext cx="4486275" cy="284416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6"/>
          <a:srcRect t="11465"/>
          <a:stretch/>
        </p:blipFill>
        <p:spPr bwMode="auto">
          <a:xfrm>
            <a:off x="7617142" y="4224971"/>
            <a:ext cx="4425315" cy="2110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740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Đặt vấn đề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048250" y="2476500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 rotWithShape="1">
          <a:blip r:embed="rId3"/>
          <a:srcRect t="11681"/>
          <a:stretch/>
        </p:blipFill>
        <p:spPr bwMode="auto">
          <a:xfrm>
            <a:off x="7858758" y="1920873"/>
            <a:ext cx="4218305" cy="2007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http://studymovie.net/Cms_Data/Contents/admin/Media/Banner/Huong-dan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758" y="4251959"/>
            <a:ext cx="4420870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LSA_hoc_tieng_anh_noi_tieng_Anh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033" y="3504247"/>
            <a:ext cx="3231515" cy="27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 rotWithShape="1">
          <a:blip r:embed="rId6"/>
          <a:srcRect l="19532" t="14401" r="20926"/>
          <a:stretch/>
        </p:blipFill>
        <p:spPr bwMode="auto">
          <a:xfrm>
            <a:off x="629284" y="2290127"/>
            <a:ext cx="4057015" cy="3103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97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Đặt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vấn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33808"/>
            <a:ext cx="3834920" cy="33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71" y="2492830"/>
            <a:ext cx="437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Segoe UI" panose="020B0502040204020203" pitchFamily="34" charset="0"/>
                <a:cs typeface="Segoe UI" panose="020B0502040204020203" pitchFamily="34" charset="0"/>
              </a:rPr>
              <a:t>Học tương tác với giáo viên 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8171" y="4285258"/>
            <a:ext cx="437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Segoe UI" panose="020B0502040204020203" pitchFamily="34" charset="0"/>
                <a:cs typeface="Segoe UI" panose="020B0502040204020203" pitchFamily="34" charset="0"/>
              </a:rPr>
              <a:t>Tự rèn luyện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711" y="5486189"/>
            <a:ext cx="437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Segoe UI" panose="020B0502040204020203" pitchFamily="34" charset="0"/>
                <a:cs typeface="Segoe UI" panose="020B0502040204020203" pitchFamily="34" charset="0"/>
              </a:rPr>
              <a:t>TIẾNG ANH GIAO TIẾP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Plus 2"/>
          <p:cNvSpPr/>
          <p:nvPr/>
        </p:nvSpPr>
        <p:spPr>
          <a:xfrm>
            <a:off x="7029450" y="3026595"/>
            <a:ext cx="1333500" cy="118382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6743" y="2103456"/>
            <a:ext cx="51598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Lớp học ảo được thiết kế khá tốt</a:t>
            </a:r>
          </a:p>
          <a:p>
            <a:pPr marL="342900" indent="-342900">
              <a:buFontTx/>
              <a:buChar char="-"/>
            </a:pPr>
            <a:r>
              <a:rPr lang="vi-VN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Tương </a:t>
            </a:r>
            <a:r>
              <a:rPr lang="vi-VN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tác nói trực tiếp với </a:t>
            </a:r>
            <a:r>
              <a:rPr lang="vi-VN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giáo </a:t>
            </a:r>
            <a:r>
              <a:rPr lang="vi-VN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viên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1 người dạy cho nhiều người</a:t>
            </a:r>
          </a:p>
          <a:p>
            <a:pPr marL="342900" indent="-342900">
              <a:buFontTx/>
              <a:buChar char="-"/>
            </a:pPr>
            <a:endParaRPr lang="en-US" sz="2200" smtClean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Chưa chú trọng tính năng giúp người dùng tự luyện tiếng Anh giao tiếp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t="14823" b="2224"/>
          <a:stretch/>
        </p:blipFill>
        <p:spPr bwMode="auto">
          <a:xfrm>
            <a:off x="352741" y="1945912"/>
            <a:ext cx="5901101" cy="3559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0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601</TotalTime>
  <Words>1025</Words>
  <Application>Microsoft Office PowerPoint</Application>
  <PresentationFormat>Custom</PresentationFormat>
  <Paragraphs>169</Paragraphs>
  <Slides>39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Retrospect</vt:lpstr>
      <vt:lpstr>Microsoft Visio Drawing</vt:lpstr>
      <vt:lpstr>XÂY DỰNG HỆ THỐNG HỌC TIẾNG ANH TRỰC TUYẾN</vt:lpstr>
      <vt:lpstr>Nội dung</vt:lpstr>
      <vt:lpstr>GIỚI THIỆU ĐỀ TÀI</vt:lpstr>
      <vt:lpstr>Đặt vấn đề</vt:lpstr>
      <vt:lpstr>Đặt vấn đề</vt:lpstr>
      <vt:lpstr>Đặt vấn đề</vt:lpstr>
      <vt:lpstr>Đặt vấn đề</vt:lpstr>
      <vt:lpstr>Đặt vấn đề</vt:lpstr>
      <vt:lpstr>Các hệ thống có liên quan</vt:lpstr>
      <vt:lpstr>Các hệ thống có liên quan</vt:lpstr>
      <vt:lpstr>Các hệ thống có liên quan</vt:lpstr>
      <vt:lpstr>Các hệ thống có liên quan</vt:lpstr>
      <vt:lpstr>Các hệ thống có liên quan</vt:lpstr>
      <vt:lpstr>Giới thiệu về E-learning, lớp học ảo</vt:lpstr>
      <vt:lpstr>Giới thiệu về hệ thống BigBlueButton</vt:lpstr>
      <vt:lpstr>Kiến trúc BigBlueButton</vt:lpstr>
      <vt:lpstr>Giới thiệu công nghệ WebRTC</vt:lpstr>
      <vt:lpstr>Giới thiệu Spring Framework</vt:lpstr>
      <vt:lpstr>Giới thiệu Spring Web MVC</vt:lpstr>
      <vt:lpstr>Giới thiệu Spring Web MVC</vt:lpstr>
      <vt:lpstr>Giới thiệu Web Speech API</vt:lpstr>
      <vt:lpstr>PHÂN TÍCH - THIẾT KẾ HỆ THỐNG</vt:lpstr>
      <vt:lpstr>Chức năng chính</vt:lpstr>
      <vt:lpstr>Chức năng chính</vt:lpstr>
      <vt:lpstr>Sơ đồ dữ liệu mức logic</vt:lpstr>
      <vt:lpstr>Kiến trúc tổng thể</vt:lpstr>
      <vt:lpstr>Mô hình triển khai</vt:lpstr>
      <vt:lpstr>Một giao diện chính</vt:lpstr>
      <vt:lpstr>Một giao diện chính</vt:lpstr>
      <vt:lpstr>KẾT LUẬN</vt:lpstr>
      <vt:lpstr>Kết quả đạt được</vt:lpstr>
      <vt:lpstr>Kết quả đạt được</vt:lpstr>
      <vt:lpstr>Kết quả đạt được</vt:lpstr>
      <vt:lpstr>Hạn chế</vt:lpstr>
      <vt:lpstr>Hướng phát triển</vt:lpstr>
      <vt:lpstr>Tài liệu tham khảo</vt:lpstr>
      <vt:lpstr>DEMO</vt:lpstr>
      <vt:lpstr>Q&amp;A</vt:lpstr>
      <vt:lpstr>CẢM ƠN QUÝ THẦY CÔ VÀ CÁC BẠN ĐÃ CHÚ Ý LẮNG NGHE!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CONTROL SLIDEVIEW</dc:title>
  <dc:creator>Windows User</dc:creator>
  <cp:lastModifiedBy>Danh Nguyễn</cp:lastModifiedBy>
  <cp:revision>172</cp:revision>
  <dcterms:created xsi:type="dcterms:W3CDTF">2015-03-15T13:38:11Z</dcterms:created>
  <dcterms:modified xsi:type="dcterms:W3CDTF">2016-12-30T04:09:43Z</dcterms:modified>
</cp:coreProperties>
</file>